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7" r:id="rId2"/>
    <p:sldId id="274" r:id="rId3"/>
    <p:sldId id="277" r:id="rId4"/>
    <p:sldId id="278" r:id="rId5"/>
    <p:sldId id="279" r:id="rId6"/>
    <p:sldId id="275" r:id="rId7"/>
    <p:sldId id="281" r:id="rId8"/>
    <p:sldId id="282" r:id="rId9"/>
    <p:sldId id="292" r:id="rId10"/>
    <p:sldId id="301" r:id="rId11"/>
    <p:sldId id="284" r:id="rId12"/>
    <p:sldId id="297" r:id="rId13"/>
    <p:sldId id="298" r:id="rId14"/>
    <p:sldId id="299" r:id="rId15"/>
    <p:sldId id="300" r:id="rId16"/>
    <p:sldId id="290" r:id="rId17"/>
    <p:sldId id="293" r:id="rId18"/>
    <p:sldId id="272" r:id="rId19"/>
    <p:sldId id="266" r:id="rId20"/>
    <p:sldId id="26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855F"/>
    <a:srgbClr val="9CCE95"/>
    <a:srgbClr val="F8F5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94" autoAdjust="0"/>
    <p:restoredTop sz="88802" autoAdjust="0"/>
  </p:normalViewPr>
  <p:slideViewPr>
    <p:cSldViewPr snapToGrid="0">
      <p:cViewPr>
        <p:scale>
          <a:sx n="100" d="100"/>
          <a:sy n="100" d="100"/>
        </p:scale>
        <p:origin x="16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12/4/18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56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02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557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116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C633830-2244-49AE-BC4A-47F415C177C6}" type="datetimeFigureOut">
              <a:rPr lang="en-US"/>
              <a:pPr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9834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53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3C633830-2244-49AE-BC4A-47F415C177C6}" type="datetimeFigureOut">
              <a:rPr lang="en-US"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24981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376" y="1528665"/>
            <a:ext cx="2950463" cy="2927845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6433" y="569066"/>
            <a:ext cx="7973566" cy="5403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881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C633830-2244-49AE-BC4A-47F415C177C6}" type="datetimeFigureOut">
              <a:rPr lang="en-US"/>
              <a:pPr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2858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/>
              <a:t>12/4/18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9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/>
              <a:t>12/4/18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49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/>
              <a:t>12/4/18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491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/>
              <a:t>12/4/18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882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/>
              <a:t>12/4/18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39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/>
              <a:t>12/4/18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85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3C633830-2244-49AE-BC4A-47F415C177C6}" type="datetimeFigureOut">
              <a:rPr lang="en-US"/>
              <a:pPr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/>
              <a:pPr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495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ndsumo.com/contests/campus-analytics-challenge-2018" TargetMode="Externa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F66EB15-04EC-4CEE-A13A-CF8E9AAF3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19471" y="1143294"/>
            <a:ext cx="7272527" cy="3575012"/>
          </a:xfrm>
          <a:noFill/>
        </p:spPr>
        <p:txBody>
          <a:bodyPr>
            <a:normAutofit/>
          </a:bodyPr>
          <a:lstStyle/>
          <a:p>
            <a:r>
              <a:rPr lang="en-US" sz="7100" dirty="0">
                <a:solidFill>
                  <a:schemeClr val="bg1"/>
                </a:solidFill>
              </a:rPr>
              <a:t>Live green</a:t>
            </a:r>
            <a:br>
              <a:rPr lang="en-US" sz="7100" dirty="0">
                <a:solidFill>
                  <a:schemeClr val="bg1"/>
                </a:solidFill>
              </a:rPr>
            </a:br>
            <a:r>
              <a:rPr lang="en-US" sz="7100" dirty="0">
                <a:solidFill>
                  <a:schemeClr val="bg1"/>
                </a:solidFill>
              </a:rPr>
              <a:t>&amp; </a:t>
            </a:r>
            <a:br>
              <a:rPr lang="en-US" sz="7100" dirty="0">
                <a:solidFill>
                  <a:schemeClr val="bg1"/>
                </a:solidFill>
              </a:rPr>
            </a:br>
            <a:r>
              <a:rPr lang="en-US" sz="7100" dirty="0">
                <a:solidFill>
                  <a:schemeClr val="bg1"/>
                </a:solidFill>
              </a:rPr>
              <a:t>Live Happy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5269583" y="4718305"/>
            <a:ext cx="6514427" cy="1525976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Anupam Banerjee</a:t>
            </a:r>
          </a:p>
          <a:p>
            <a:pPr algn="r"/>
            <a:r>
              <a:rPr lang="en-US" dirty="0">
                <a:solidFill>
                  <a:schemeClr val="bg1"/>
                </a:solidFill>
              </a:rPr>
              <a:t>Dante Burch</a:t>
            </a:r>
          </a:p>
          <a:p>
            <a:pPr algn="r"/>
            <a:r>
              <a:rPr lang="en-US" dirty="0">
                <a:solidFill>
                  <a:schemeClr val="bg1"/>
                </a:solidFill>
              </a:rPr>
              <a:t>Gwen Hickey</a:t>
            </a:r>
          </a:p>
          <a:p>
            <a:pPr algn="r"/>
            <a:r>
              <a:rPr lang="en-US" dirty="0">
                <a:solidFill>
                  <a:schemeClr val="bg1"/>
                </a:solidFill>
              </a:rPr>
              <a:t>Robert Gastineau</a:t>
            </a:r>
          </a:p>
          <a:p>
            <a:pPr algn="r"/>
            <a:r>
              <a:rPr lang="en-US" dirty="0" err="1">
                <a:solidFill>
                  <a:schemeClr val="bg1"/>
                </a:solidFill>
              </a:rPr>
              <a:t>Shravani</a:t>
            </a:r>
            <a:r>
              <a:rPr lang="en-US">
                <a:solidFill>
                  <a:schemeClr val="bg1"/>
                </a:solidFill>
              </a:rPr>
              <a:t> Mandalaparty</a:t>
            </a:r>
            <a:endParaRPr>
              <a:solidFill>
                <a:schemeClr val="bg1"/>
              </a:solidFill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02E1F9D-2523-4E9D-BE4B-56271710B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53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B275FB9-BCD2-48DD-97F0-6401FF864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6">
            <a:extLst>
              <a:ext uri="{FF2B5EF4-FFF2-40B4-BE49-F238E27FC236}">
                <a16:creationId xmlns:a16="http://schemas.microsoft.com/office/drawing/2014/main" id="{56C4B513-E0C4-4458-884A-2EFF4ED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Graphic 5" descr="Earth Globe Europe-Africa">
            <a:extLst>
              <a:ext uri="{FF2B5EF4-FFF2-40B4-BE49-F238E27FC236}">
                <a16:creationId xmlns:a16="http://schemas.microsoft.com/office/drawing/2014/main" id="{5F9E2C99-CB78-0C4A-BA42-341D87542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3853" y="1828800"/>
            <a:ext cx="3737627" cy="358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106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849" y="643467"/>
            <a:ext cx="3113902" cy="1951452"/>
          </a:xfrm>
        </p:spPr>
        <p:txBody>
          <a:bodyPr anchor="b">
            <a:normAutofit/>
          </a:bodyPr>
          <a:lstStyle/>
          <a:p>
            <a:pPr algn="r"/>
            <a:r>
              <a:rPr lang="en-US" sz="3200" b="1" dirty="0"/>
              <a:t>Constraints</a:t>
            </a:r>
            <a:br>
              <a:rPr lang="en-US" sz="3200" b="1" dirty="0"/>
            </a:br>
            <a:r>
              <a:rPr lang="en-US" sz="3200" b="1" dirty="0"/>
              <a:t>&amp; Optimization 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8746" y="643466"/>
            <a:ext cx="8637488" cy="4937287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283210" indent="-283210"/>
            <a:r>
              <a:rPr lang="en-US" dirty="0"/>
              <a:t>For Each Individual:</a:t>
            </a:r>
          </a:p>
          <a:p>
            <a:pPr lvl="1" indent="-283210">
              <a:buFont typeface="Corbel" panose="020B0604020202020204" pitchFamily="34" charset="0"/>
            </a:pPr>
            <a:r>
              <a:rPr lang="en-US" dirty="0"/>
              <a:t>Maximize: </a:t>
            </a:r>
          </a:p>
          <a:p>
            <a:pPr lvl="2" indent="-283210"/>
            <a:r>
              <a:rPr lang="en-US" dirty="0"/>
              <a:t>Quality of Life =Σ(Quality of Life for Activity A)*(Consumption of A)</a:t>
            </a:r>
          </a:p>
          <a:p>
            <a:pPr lvl="1" indent="-283210">
              <a:buFont typeface="Corbel" panose="020B0604020202020204" pitchFamily="34" charset="0"/>
            </a:pPr>
            <a:r>
              <a:rPr lang="en-US" dirty="0"/>
              <a:t>Minimize:</a:t>
            </a:r>
          </a:p>
          <a:p>
            <a:pPr lvl="2" indent="-283210"/>
            <a:r>
              <a:rPr lang="en-US" dirty="0"/>
              <a:t>Carbon Footprint =Σ(Carbon Footprint Rate for Activity A)*(Consumption of A)</a:t>
            </a:r>
          </a:p>
          <a:p>
            <a:pPr marL="283210" indent="-283210"/>
            <a:r>
              <a:rPr lang="en-US" dirty="0"/>
              <a:t>Linear Programming Formulation</a:t>
            </a:r>
          </a:p>
          <a:p>
            <a:pPr lvl="1" indent="-283210"/>
            <a:r>
              <a:rPr lang="en-US" dirty="0"/>
              <a:t>Maximize :</a:t>
            </a:r>
          </a:p>
          <a:p>
            <a:pPr lvl="2" indent="-283210"/>
            <a:r>
              <a:rPr lang="en-US" dirty="0"/>
              <a:t>Σ[(1/a)(Quality of Life for A)-(1/b)(Carbon Footprint Rate for A)]*(Consumption of A)</a:t>
            </a:r>
          </a:p>
          <a:p>
            <a:pPr marL="283210" indent="-283210"/>
            <a:r>
              <a:rPr lang="en-US" dirty="0"/>
              <a:t>Decision Variables: Consumption of Each Activity</a:t>
            </a:r>
          </a:p>
          <a:p>
            <a:pPr marL="283210" indent="-283210"/>
            <a:r>
              <a:rPr lang="en-US"/>
              <a:t>Constraints: We kept the consumption of different groups of activities constant</a:t>
            </a:r>
          </a:p>
          <a:p>
            <a:pPr marL="283210" indent="-283210"/>
            <a:r>
              <a:rPr lang="en-US"/>
              <a:t>Boundaries: We made the boundaries the initial consumption of each activity times a coefficient based on the normalized Quality of Life.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093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949" y="376767"/>
            <a:ext cx="3113902" cy="1210047"/>
          </a:xfrm>
        </p:spPr>
        <p:txBody>
          <a:bodyPr anchor="b">
            <a:normAutofit/>
          </a:bodyPr>
          <a:lstStyle/>
          <a:p>
            <a:pPr algn="r"/>
            <a:r>
              <a:rPr lang="en-US" sz="3200" b="1" dirty="0"/>
              <a:t>Optimization using R</a:t>
            </a:r>
          </a:p>
        </p:txBody>
      </p:sp>
      <p:pic>
        <p:nvPicPr>
          <p:cNvPr id="6" name="Picture 6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340B2E7F-B835-4383-B9C6-25554EAED8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9175" y="688402"/>
            <a:ext cx="3467100" cy="3652396"/>
          </a:xfrm>
          <a:prstGeom prst="rect">
            <a:avLst/>
          </a:prstGeom>
        </p:spPr>
      </p:pic>
      <p:pic>
        <p:nvPicPr>
          <p:cNvPr id="8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0CABA8A-4EBE-4FF4-9338-A3463EAE8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1075" y="688698"/>
            <a:ext cx="3457575" cy="37089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E4F2F5D-18BA-4023-A94F-37370482C017}"/>
              </a:ext>
            </a:extLst>
          </p:cNvPr>
          <p:cNvSpPr txBox="1"/>
          <p:nvPr/>
        </p:nvSpPr>
        <p:spPr>
          <a:xfrm>
            <a:off x="4933950" y="4448175"/>
            <a:ext cx="3362325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Initial Distribution of </a:t>
            </a:r>
            <a:r>
              <a:rPr lang="en-US"/>
              <a:t>Consumption of Activity 1 </a:t>
            </a:r>
          </a:p>
          <a:p>
            <a:pPr algn="ctr"/>
            <a:r>
              <a:rPr lang="en-US"/>
              <a:t>Minus </a:t>
            </a:r>
          </a:p>
          <a:p>
            <a:pPr algn="ctr"/>
            <a:r>
              <a:rPr lang="en-US"/>
              <a:t>Consumption of Activity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3181FC-CF6B-4F87-980B-4AC7F0930D0B}"/>
              </a:ext>
            </a:extLst>
          </p:cNvPr>
          <p:cNvSpPr txBox="1"/>
          <p:nvPr/>
        </p:nvSpPr>
        <p:spPr>
          <a:xfrm>
            <a:off x="8696325" y="4448174"/>
            <a:ext cx="3362325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Optimized Distribution of Consumption of Activity 1 </a:t>
            </a:r>
          </a:p>
          <a:p>
            <a:pPr algn="ctr"/>
            <a:r>
              <a:rPr lang="en-US"/>
              <a:t>Minus </a:t>
            </a:r>
          </a:p>
          <a:p>
            <a:pPr algn="ctr"/>
            <a:r>
              <a:rPr lang="en-US"/>
              <a:t>Consumption of Activity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ED9A5-0C6D-480D-BA68-76251C0D9E63}"/>
              </a:ext>
            </a:extLst>
          </p:cNvPr>
          <p:cNvSpPr txBox="1"/>
          <p:nvPr/>
        </p:nvSpPr>
        <p:spPr>
          <a:xfrm>
            <a:off x="309949" y="1645283"/>
            <a:ext cx="4543425" cy="452431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Activity 1 = Days of Household Temperature&gt;=70 F</a:t>
            </a:r>
          </a:p>
          <a:p>
            <a:endParaRPr lang="en-US" dirty="0"/>
          </a:p>
          <a:p>
            <a:r>
              <a:rPr lang="en-US" dirty="0"/>
              <a:t>Activity 2 = Days of Household Temperature&lt;70 F</a:t>
            </a:r>
          </a:p>
          <a:p>
            <a:endParaRPr lang="en-US" dirty="0"/>
          </a:p>
          <a:p>
            <a:r>
              <a:rPr lang="en-US" dirty="0"/>
              <a:t>Constraint : </a:t>
            </a:r>
          </a:p>
          <a:p>
            <a:r>
              <a:rPr lang="en-US" dirty="0"/>
              <a:t>Consumption 1 + Consumption 2 = Constant</a:t>
            </a:r>
          </a:p>
          <a:p>
            <a:endParaRPr lang="en-US" dirty="0"/>
          </a:p>
          <a:p>
            <a:r>
              <a:rPr lang="en-US" dirty="0"/>
              <a:t>Lower Bounds: </a:t>
            </a:r>
          </a:p>
          <a:p>
            <a:r>
              <a:rPr lang="en-US" dirty="0"/>
              <a:t>LB1 = a(Quality of Life 1)*Consumption 1</a:t>
            </a:r>
          </a:p>
          <a:p>
            <a:r>
              <a:rPr lang="en-US" dirty="0"/>
              <a:t>LB2 = a(Quality of Life 2)*Consumption 2    </a:t>
            </a:r>
          </a:p>
          <a:p>
            <a:endParaRPr lang="en-US" dirty="0"/>
          </a:p>
          <a:p>
            <a:r>
              <a:rPr lang="en-US" dirty="0"/>
              <a:t>Upper Bounds:</a:t>
            </a:r>
          </a:p>
          <a:p>
            <a:r>
              <a:rPr lang="en-US" dirty="0"/>
              <a:t>UB1 = b(Quality of Life 1)*Consumption 1</a:t>
            </a:r>
          </a:p>
          <a:p>
            <a:r>
              <a:rPr lang="en-US" dirty="0"/>
              <a:t>UB2 = b(Quality of Life 2)*Consumption 2    </a:t>
            </a:r>
          </a:p>
        </p:txBody>
      </p:sp>
    </p:spTree>
    <p:extLst>
      <p:ext uri="{BB962C8B-B14F-4D97-AF65-F5344CB8AC3E}">
        <p14:creationId xmlns:p14="http://schemas.microsoft.com/office/powerpoint/2010/main" val="674454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564" y="483099"/>
            <a:ext cx="3224444" cy="4093126"/>
          </a:xfrm>
        </p:spPr>
        <p:txBody>
          <a:bodyPr anchor="b">
            <a:normAutofit fontScale="90000"/>
          </a:bodyPr>
          <a:lstStyle/>
          <a:p>
            <a:pPr algn="r"/>
            <a:r>
              <a:rPr lang="en-US" b="1" dirty="0"/>
              <a:t>Whole Group</a:t>
            </a:r>
            <a:br>
              <a:rPr lang="en-US" b="1" dirty="0"/>
            </a:br>
            <a:r>
              <a:rPr lang="en-US" b="1" dirty="0"/>
              <a:t>after</a:t>
            </a:r>
            <a:br>
              <a:rPr lang="en-US" b="1" dirty="0"/>
            </a:br>
            <a:r>
              <a:rPr lang="en-US" b="1" dirty="0"/>
              <a:t>Optimization: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 QoL,</a:t>
            </a:r>
            <a:br>
              <a:rPr lang="en-US" b="1" dirty="0"/>
            </a:br>
            <a:r>
              <a:rPr lang="en-US" b="1" dirty="0"/>
              <a:t>Consumption</a:t>
            </a:r>
            <a:br>
              <a:rPr lang="en-US" b="1" dirty="0"/>
            </a:br>
            <a:r>
              <a:rPr lang="en-US" b="1" dirty="0"/>
              <a:t>&amp; ACF</a:t>
            </a:r>
            <a:br>
              <a:rPr lang="en-US" b="1" dirty="0"/>
            </a:br>
            <a:r>
              <a:rPr lang="en-US" b="1" dirty="0"/>
              <a:t>by Activity</a:t>
            </a:r>
            <a:br>
              <a:rPr lang="en-US" sz="3200" b="1" dirty="0"/>
            </a:br>
            <a:endParaRPr lang="en-US" sz="3200" b="1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ACD18EE-BF76-0F4B-8A73-E989FC8F7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0008" y="382772"/>
            <a:ext cx="8208335" cy="5741581"/>
          </a:xfrm>
        </p:spPr>
      </p:pic>
    </p:spTree>
    <p:extLst>
      <p:ext uri="{BB962C8B-B14F-4D97-AF65-F5344CB8AC3E}">
        <p14:creationId xmlns:p14="http://schemas.microsoft.com/office/powerpoint/2010/main" val="2839775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556" y="643465"/>
            <a:ext cx="3176597" cy="3907269"/>
          </a:xfrm>
        </p:spPr>
        <p:txBody>
          <a:bodyPr anchor="b">
            <a:normAutofit fontScale="90000"/>
          </a:bodyPr>
          <a:lstStyle/>
          <a:p>
            <a:pPr algn="r"/>
            <a:r>
              <a:rPr lang="en-US" b="1" dirty="0"/>
              <a:t>Individuals</a:t>
            </a:r>
            <a:br>
              <a:rPr lang="en-US" b="1" dirty="0"/>
            </a:br>
            <a:r>
              <a:rPr lang="en-US" b="1" dirty="0"/>
              <a:t>after</a:t>
            </a:r>
            <a:br>
              <a:rPr lang="en-US" b="1" dirty="0"/>
            </a:br>
            <a:r>
              <a:rPr lang="en-US" b="1" dirty="0"/>
              <a:t>Optimization: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QoL,</a:t>
            </a:r>
            <a:br>
              <a:rPr lang="en-US" b="1" dirty="0"/>
            </a:br>
            <a:r>
              <a:rPr lang="en-US" b="1" dirty="0"/>
              <a:t>Consumption,</a:t>
            </a:r>
            <a:br>
              <a:rPr lang="en-US" b="1" dirty="0"/>
            </a:br>
            <a:r>
              <a:rPr lang="en-US" b="1" dirty="0"/>
              <a:t>&amp; ACF</a:t>
            </a:r>
            <a:br>
              <a:rPr lang="en-US" b="1" dirty="0"/>
            </a:br>
            <a:r>
              <a:rPr lang="en-US" b="1" dirty="0"/>
              <a:t>by Activity</a:t>
            </a:r>
            <a:br>
              <a:rPr lang="en-US" sz="3200" b="1" dirty="0"/>
            </a:br>
            <a:endParaRPr lang="en-US" sz="3200" b="1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36CFEF6-CAFA-B348-9FB7-BD10916061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3805" y="340242"/>
            <a:ext cx="8016948" cy="5762846"/>
          </a:xfrm>
        </p:spPr>
      </p:pic>
    </p:spTree>
    <p:extLst>
      <p:ext uri="{BB962C8B-B14F-4D97-AF65-F5344CB8AC3E}">
        <p14:creationId xmlns:p14="http://schemas.microsoft.com/office/powerpoint/2010/main" val="1519364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044" y="606173"/>
            <a:ext cx="3066081" cy="4952492"/>
          </a:xfrm>
        </p:spPr>
        <p:txBody>
          <a:bodyPr anchor="b">
            <a:noAutofit/>
          </a:bodyPr>
          <a:lstStyle/>
          <a:p>
            <a:pPr algn="r"/>
            <a:r>
              <a:rPr lang="en-US" sz="3200" b="1" dirty="0"/>
              <a:t>Whole Group Before / After View</a:t>
            </a:r>
            <a:br>
              <a:rPr lang="en-US" sz="3200" b="1" dirty="0"/>
            </a:br>
            <a:r>
              <a:rPr lang="en-US" sz="3200" b="1" dirty="0"/>
              <a:t>of</a:t>
            </a:r>
            <a:br>
              <a:rPr lang="en-US" sz="3200" b="1" dirty="0"/>
            </a:br>
            <a:r>
              <a:rPr lang="en-US" sz="3200" b="1" dirty="0"/>
              <a:t>Consumption</a:t>
            </a:r>
            <a:br>
              <a:rPr lang="en-US" sz="3200" b="1" dirty="0"/>
            </a:br>
            <a:r>
              <a:rPr lang="en-US" sz="3200" b="1" dirty="0"/>
              <a:t>&amp; ACF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FBA97E-3043-8340-A9B7-AF0DF523D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801" y="203200"/>
            <a:ext cx="8153400" cy="591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907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600" y="571754"/>
            <a:ext cx="3022600" cy="4101846"/>
          </a:xfrm>
        </p:spPr>
        <p:txBody>
          <a:bodyPr anchor="b">
            <a:noAutofit/>
          </a:bodyPr>
          <a:lstStyle/>
          <a:p>
            <a:pPr algn="r"/>
            <a:r>
              <a:rPr lang="en-US" sz="3200" b="1" dirty="0"/>
              <a:t>Individuals</a:t>
            </a:r>
            <a:br>
              <a:rPr lang="en-US" sz="3200" b="1" dirty="0"/>
            </a:br>
            <a:r>
              <a:rPr lang="en-US" sz="3200" b="1" dirty="0"/>
              <a:t>Before / After View</a:t>
            </a:r>
            <a:br>
              <a:rPr lang="en-US" sz="3200" b="1" dirty="0"/>
            </a:br>
            <a:r>
              <a:rPr lang="en-US" sz="3200" b="1" dirty="0"/>
              <a:t>of</a:t>
            </a:r>
            <a:br>
              <a:rPr lang="en-US" sz="3200" b="1" dirty="0"/>
            </a:br>
            <a:r>
              <a:rPr lang="en-US" sz="3200" b="1" dirty="0"/>
              <a:t>Consumption</a:t>
            </a:r>
            <a:br>
              <a:rPr lang="en-US" sz="3200" b="1" dirty="0"/>
            </a:br>
            <a:r>
              <a:rPr lang="en-US" sz="3200" b="1" dirty="0"/>
              <a:t>&amp;  ACF</a:t>
            </a:r>
            <a:br>
              <a:rPr lang="en-US" sz="3200" b="1" dirty="0"/>
            </a:br>
            <a:br>
              <a:rPr lang="en-US" sz="3200" b="1" dirty="0"/>
            </a:br>
            <a:endParaRPr lang="en-US" sz="32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90179C-2040-024A-9065-713FCCECD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000" y="254000"/>
            <a:ext cx="78232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0494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556" y="643466"/>
            <a:ext cx="2464503" cy="1160620"/>
          </a:xfrm>
        </p:spPr>
        <p:txBody>
          <a:bodyPr anchor="b">
            <a:normAutofit/>
          </a:bodyPr>
          <a:lstStyle/>
          <a:p>
            <a:pPr algn="r"/>
            <a:r>
              <a:rPr lang="en-US" sz="3200" b="1" dirty="0"/>
              <a:t>Results 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824BE-098B-D940-A37A-160466BFA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6721" y="1223776"/>
            <a:ext cx="6897944" cy="3473078"/>
          </a:xfrm>
        </p:spPr>
        <p:txBody>
          <a:bodyPr/>
          <a:lstStyle/>
          <a:p>
            <a:r>
              <a:rPr lang="en-US" dirty="0"/>
              <a:t>Optimization focused on minimizing consumption that contributes most to CF, while not reducing the individuals’ Quality of Life Importance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At a high level, while there is some CF and Consumption reduction we can see that QoL importance remains fairly constant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420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D83A3-F575-1241-8058-6E1DB1786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36" y="418084"/>
            <a:ext cx="3831336" cy="4956048"/>
          </a:xfrm>
        </p:spPr>
        <p:txBody>
          <a:bodyPr/>
          <a:lstStyle/>
          <a:p>
            <a:r>
              <a:rPr lang="en-US" b="1" dirty="0"/>
              <a:t>Work in Progress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4A26B3-4D3E-7F42-A37E-58546E7711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8" y="636655"/>
            <a:ext cx="6245352" cy="175564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Preference Analysis using Ranking methods.</a:t>
            </a:r>
          </a:p>
          <a:p>
            <a:pPr marL="0" indent="0">
              <a:buNone/>
            </a:pPr>
            <a:r>
              <a:rPr lang="en-US" dirty="0"/>
              <a:t>	Example:</a:t>
            </a:r>
          </a:p>
          <a:p>
            <a:pPr marL="0" lvl="0" indent="0" defTabSz="4572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prstClr val="black"/>
                </a:solidFill>
              </a:rPr>
              <a:t>		Friedman rank sum test</a:t>
            </a:r>
          </a:p>
          <a:p>
            <a:pPr marL="0" lvl="0" indent="0" defTabSz="45720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>
              <a:solidFill>
                <a:prstClr val="black"/>
              </a:solidFill>
            </a:endParaRPr>
          </a:p>
          <a:p>
            <a:pPr marL="0" lvl="0" indent="0" defTabSz="4572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prstClr val="black"/>
                </a:solidFill>
              </a:rPr>
              <a:t>		data:  </a:t>
            </a:r>
            <a:r>
              <a:rPr lang="en-US" sz="1800" dirty="0" err="1">
                <a:solidFill>
                  <a:prstClr val="black"/>
                </a:solidFill>
              </a:rPr>
              <a:t>sample_heat</a:t>
            </a:r>
            <a:endParaRPr lang="en-US" sz="1800" dirty="0">
              <a:solidFill>
                <a:prstClr val="black"/>
              </a:solidFill>
            </a:endParaRPr>
          </a:p>
          <a:p>
            <a:pPr marL="0" lvl="0" indent="0" defTabSz="4572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prstClr val="black"/>
                </a:solidFill>
              </a:rPr>
              <a:t>		Friedman chi-squared = 242.18, </a:t>
            </a:r>
            <a:r>
              <a:rPr lang="en-US" sz="1800" dirty="0" err="1">
                <a:solidFill>
                  <a:prstClr val="black"/>
                </a:solidFill>
              </a:rPr>
              <a:t>df</a:t>
            </a:r>
            <a:r>
              <a:rPr lang="en-US" sz="1800" dirty="0">
                <a:solidFill>
                  <a:prstClr val="black"/>
                </a:solidFill>
              </a:rPr>
              <a:t> = 3, p-value &lt; 2.2e-16</a:t>
            </a:r>
          </a:p>
          <a:p>
            <a:pPr marL="0" lvl="0" indent="0" defTabSz="45720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>
              <a:solidFill>
                <a:prstClr val="black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prstClr val="black"/>
                </a:solidFill>
              </a:rPr>
              <a:t>Exploring nonlinear machine learning optimization techniques like  </a:t>
            </a:r>
            <a:r>
              <a:rPr lang="en-US" dirty="0" err="1"/>
              <a:t>Nelder</a:t>
            </a:r>
            <a:r>
              <a:rPr lang="en-US" dirty="0"/>
              <a:t> and Mead, quasi-Newton method, and conjugate gradients method . </a:t>
            </a:r>
            <a:endParaRPr lang="en-US" sz="1800" dirty="0">
              <a:solidFill>
                <a:prstClr val="black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1849BB-58A0-A44C-94BB-E228A9411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820" y="2753718"/>
            <a:ext cx="4296735" cy="200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63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3" y="643466"/>
            <a:ext cx="2736549" cy="2612352"/>
          </a:xfrm>
        </p:spPr>
        <p:txBody>
          <a:bodyPr anchor="b">
            <a:noAutofit/>
          </a:bodyPr>
          <a:lstStyle/>
          <a:p>
            <a:pPr algn="r"/>
            <a:r>
              <a:rPr lang="en-US" sz="3200" b="1" dirty="0"/>
              <a:t>Insight,</a:t>
            </a:r>
            <a:br>
              <a:rPr lang="en-US" sz="3200" b="1" dirty="0"/>
            </a:br>
            <a:r>
              <a:rPr lang="en-US" sz="3200" b="1" dirty="0"/>
              <a:t>Limitations </a:t>
            </a:r>
            <a:br>
              <a:rPr lang="en-US" sz="3200" b="1" dirty="0"/>
            </a:br>
            <a:r>
              <a:rPr lang="en-US" sz="3200" b="1" dirty="0"/>
              <a:t>&amp; </a:t>
            </a:r>
            <a:br>
              <a:rPr lang="en-US" sz="3200" b="1" dirty="0"/>
            </a:br>
            <a:r>
              <a:rPr lang="en-US" sz="3200" b="1" dirty="0"/>
              <a:t>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8416" y="311727"/>
            <a:ext cx="8357616" cy="56684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Insight:</a:t>
            </a:r>
          </a:p>
          <a:p>
            <a:pPr marL="402336" lvl="1" indent="0">
              <a:buNone/>
            </a:pPr>
            <a:r>
              <a:rPr lang="en-US" dirty="0"/>
              <a:t>Problem is very relevant &amp; could easily have real-life application for consumers</a:t>
            </a:r>
          </a:p>
          <a:p>
            <a:pPr marL="402336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Limitations:</a:t>
            </a:r>
          </a:p>
          <a:p>
            <a:pPr marL="0" indent="0">
              <a:buNone/>
            </a:pPr>
            <a:r>
              <a:rPr lang="en-US" dirty="0"/>
              <a:t>Dataset was created with fake data (mentioned in initial challenge statement):</a:t>
            </a:r>
          </a:p>
          <a:p>
            <a:r>
              <a:rPr lang="en-US" dirty="0"/>
              <a:t>Difficulties finding meaningful patterns (may have been randomly generated)</a:t>
            </a:r>
          </a:p>
          <a:p>
            <a:r>
              <a:rPr lang="en-US" dirty="0"/>
              <a:t>Some difficulty understanding meaning and implications</a:t>
            </a:r>
          </a:p>
          <a:p>
            <a:r>
              <a:rPr lang="en-US" dirty="0"/>
              <a:t>Challenging to clean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Lessons Learned:</a:t>
            </a:r>
          </a:p>
          <a:p>
            <a:pPr marL="402336" lvl="1" indent="0">
              <a:buNone/>
            </a:pPr>
            <a:r>
              <a:rPr lang="en-US" dirty="0"/>
              <a:t>Optimization focused primarily on consumption reduction; however, replacing less green with more green activities may have provided a bigger CF reduction</a:t>
            </a:r>
          </a:p>
        </p:txBody>
      </p:sp>
    </p:spTree>
    <p:extLst>
      <p:ext uri="{BB962C8B-B14F-4D97-AF65-F5344CB8AC3E}">
        <p14:creationId xmlns:p14="http://schemas.microsoft.com/office/powerpoint/2010/main" val="2955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643467"/>
            <a:ext cx="1807125" cy="1877311"/>
          </a:xfrm>
        </p:spPr>
        <p:txBody>
          <a:bodyPr anchor="b">
            <a:normAutofit/>
          </a:bodyPr>
          <a:lstStyle/>
          <a:p>
            <a:pPr algn="r"/>
            <a:r>
              <a:rPr lang="en-US" sz="3200" b="1"/>
              <a:t>Tools</a:t>
            </a:r>
            <a:br>
              <a:rPr lang="en-US" sz="3200" b="1"/>
            </a:br>
            <a:r>
              <a:rPr lang="en-US" sz="3200" b="1"/>
              <a:t>&amp;</a:t>
            </a:r>
            <a:br>
              <a:rPr lang="en-US" sz="3200" b="1"/>
            </a:br>
            <a:r>
              <a:rPr lang="en-US" sz="3200" b="1"/>
              <a:t>Works Cited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4735" y="643467"/>
            <a:ext cx="7643799" cy="1699684"/>
          </a:xfrm>
        </p:spPr>
        <p:txBody>
          <a:bodyPr>
            <a:normAutofit/>
          </a:bodyPr>
          <a:lstStyle/>
          <a:p>
            <a:r>
              <a:rPr lang="en-US"/>
              <a:t>R Studio</a:t>
            </a:r>
          </a:p>
          <a:p>
            <a:r>
              <a:rPr lang="en-US"/>
              <a:t>Tableau</a:t>
            </a:r>
            <a:endParaRPr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26E0D6-7D8D-46E7-B7D4-8056CD087497}"/>
              </a:ext>
            </a:extLst>
          </p:cNvPr>
          <p:cNvSpPr txBox="1">
            <a:spLocks/>
          </p:cNvSpPr>
          <p:nvPr/>
        </p:nvSpPr>
        <p:spPr>
          <a:xfrm>
            <a:off x="3904734" y="2343151"/>
            <a:ext cx="7643799" cy="16996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3464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/>
              <a:t>Campus Analytics Challenge: Live Green and Live Happy</a:t>
            </a:r>
            <a:r>
              <a:rPr lang="en-US"/>
              <a:t>, www.mindsumo.com/contests/campus-analytics-challenge-2018. Accessed 30 Nov. 2018.</a:t>
            </a:r>
          </a:p>
        </p:txBody>
      </p:sp>
    </p:spTree>
    <p:extLst>
      <p:ext uri="{BB962C8B-B14F-4D97-AF65-F5344CB8AC3E}">
        <p14:creationId xmlns:p14="http://schemas.microsoft.com/office/powerpoint/2010/main" val="2397485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7A259-04CE-FB43-BAD3-B565D46CD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330" y="557784"/>
            <a:ext cx="2892950" cy="4956048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</a:rPr>
              <a:t>Background Information&amp; </a:t>
            </a:r>
            <a:br>
              <a:rPr lang="en-US" sz="3200" b="1" dirty="0">
                <a:solidFill>
                  <a:schemeClr val="tx1"/>
                </a:solidFill>
              </a:rPr>
            </a:br>
            <a:r>
              <a:rPr lang="en-US" sz="3200" b="1" dirty="0">
                <a:solidFill>
                  <a:schemeClr val="tx1"/>
                </a:solidFill>
              </a:rPr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2BE59-274A-1141-A121-39999AF28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52544" y="558065"/>
            <a:ext cx="7074408" cy="914400"/>
          </a:xfrm>
        </p:spPr>
        <p:txBody>
          <a:bodyPr/>
          <a:lstStyle/>
          <a:p>
            <a:r>
              <a:rPr lang="en-US"/>
              <a:t>Background Information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2FDEB-28AB-9544-A574-BA3DDE9E8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52544" y="1526671"/>
            <a:ext cx="7074408" cy="1963782"/>
          </a:xfrm>
        </p:spPr>
        <p:txBody>
          <a:bodyPr>
            <a:normAutofit/>
          </a:bodyPr>
          <a:lstStyle/>
          <a:p>
            <a:r>
              <a:rPr lang="en-US"/>
              <a:t>Analyze data on 1,002 individuals engaged in 27 activities of daily life</a:t>
            </a:r>
          </a:p>
          <a:p>
            <a:r>
              <a:rPr lang="en-US"/>
              <a:t>Interpret activities in context of their carbon footprint as a way to promote environmental sustainability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0B286E-F6FE-294F-9C31-F85BFB89B6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52544" y="3700826"/>
            <a:ext cx="7077456" cy="914400"/>
          </a:xfrm>
        </p:spPr>
        <p:txBody>
          <a:bodyPr/>
          <a:lstStyle/>
          <a:p>
            <a:r>
              <a:rPr lang="en-US"/>
              <a:t>Problem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12B77B-1774-9E4A-B9DA-18D4AFF70C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52544" y="4636008"/>
            <a:ext cx="7074408" cy="1130560"/>
          </a:xfrm>
        </p:spPr>
        <p:txBody>
          <a:bodyPr>
            <a:normAutofit/>
          </a:bodyPr>
          <a:lstStyle/>
          <a:p>
            <a:r>
              <a:rPr lang="en-US" b="1" dirty="0"/>
              <a:t>Recommend environmentally-friendly changes to everyday actions while considering individuals’ quality of life importance for each action.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A62F1B-3D91-9947-8A42-CC7C6C65CC8C}"/>
              </a:ext>
            </a:extLst>
          </p:cNvPr>
          <p:cNvSpPr/>
          <p:nvPr/>
        </p:nvSpPr>
        <p:spPr>
          <a:xfrm>
            <a:off x="4352544" y="3323454"/>
            <a:ext cx="78394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https://www.mindsumo.com/contests/campus-analytics-challenge-2018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354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8464E-7E39-444F-8B20-3B69A3C19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0908" y="559678"/>
            <a:ext cx="6598508" cy="4952492"/>
          </a:xfrm>
        </p:spPr>
        <p:txBody>
          <a:bodyPr/>
          <a:lstStyle/>
          <a:p>
            <a:pPr algn="ctr"/>
            <a:br>
              <a:rPr lang="en-US"/>
            </a:br>
            <a:br>
              <a:rPr lang="en-US"/>
            </a:br>
            <a:r>
              <a:rPr lang="en-US" b="1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731125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8B01579-DCA1-2B4D-A24D-CE8E3874619A}"/>
              </a:ext>
            </a:extLst>
          </p:cNvPr>
          <p:cNvSpPr txBox="1">
            <a:spLocks/>
          </p:cNvSpPr>
          <p:nvPr/>
        </p:nvSpPr>
        <p:spPr>
          <a:xfrm>
            <a:off x="404928" y="265043"/>
            <a:ext cx="6658481" cy="649357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/>
              <a:t>Data Set – Individuals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E1C6CA8-EDC3-E64B-8618-D8128A550EE8}"/>
              </a:ext>
            </a:extLst>
          </p:cNvPr>
          <p:cNvSpPr txBox="1">
            <a:spLocks/>
          </p:cNvSpPr>
          <p:nvPr/>
        </p:nvSpPr>
        <p:spPr>
          <a:xfrm>
            <a:off x="5181600" y="265043"/>
            <a:ext cx="6245352" cy="1207422"/>
          </a:xfrm>
          <a:prstGeom prst="rect">
            <a:avLst/>
          </a:prstGeom>
        </p:spPr>
        <p:txBody>
          <a:bodyPr>
            <a:normAutofit/>
          </a:bodyPr>
          <a:lstStyle>
            <a:lvl1pPr marL="283464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BD8F97-402C-6B4E-B00D-980D9176D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534" y="914400"/>
            <a:ext cx="9488932" cy="5059680"/>
          </a:xfrm>
          <a:prstGeom prst="rect">
            <a:avLst/>
          </a:prstGeo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8F7216FA-B907-B147-8B87-B75D0CB1A4BD}"/>
              </a:ext>
            </a:extLst>
          </p:cNvPr>
          <p:cNvSpPr txBox="1">
            <a:spLocks/>
          </p:cNvSpPr>
          <p:nvPr/>
        </p:nvSpPr>
        <p:spPr>
          <a:xfrm>
            <a:off x="7416800" y="2959100"/>
            <a:ext cx="4342384" cy="30149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>
            <a:normAutofit fontScale="92500" lnSpcReduction="20000"/>
          </a:bodyPr>
          <a:lstStyle>
            <a:lvl1pPr marL="283464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Data set consists of 1,002 individuals who provided the following information on 27 activities: </a:t>
            </a:r>
          </a:p>
          <a:p>
            <a:pPr marL="342900" indent="-342900"/>
            <a:r>
              <a:rPr lang="en-US" sz="2400" b="1" dirty="0">
                <a:solidFill>
                  <a:schemeClr val="bg1"/>
                </a:solidFill>
              </a:rPr>
              <a:t>Consumption</a:t>
            </a:r>
          </a:p>
          <a:p>
            <a:pPr marL="342900" indent="-342900"/>
            <a:r>
              <a:rPr lang="en-US" sz="2400" b="1" dirty="0">
                <a:solidFill>
                  <a:schemeClr val="bg1"/>
                </a:solidFill>
              </a:rPr>
              <a:t>QoL importance for each (1-100)</a:t>
            </a:r>
          </a:p>
          <a:p>
            <a:pPr marL="342900" indent="-342900"/>
            <a:r>
              <a:rPr lang="en-US" sz="2400" b="1" dirty="0">
                <a:solidFill>
                  <a:schemeClr val="bg1"/>
                </a:solidFill>
              </a:rPr>
              <a:t>Energy Source  Usage – Y / N</a:t>
            </a:r>
          </a:p>
          <a:p>
            <a:pPr marL="342900" indent="-342900"/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30122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6F2DFE-B404-CD4D-A43F-39E885CD4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646" y="1042416"/>
            <a:ext cx="10490708" cy="510235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8B01579-DCA1-2B4D-A24D-CE8E3874619A}"/>
              </a:ext>
            </a:extLst>
          </p:cNvPr>
          <p:cNvSpPr txBox="1">
            <a:spLocks/>
          </p:cNvSpPr>
          <p:nvPr/>
        </p:nvSpPr>
        <p:spPr>
          <a:xfrm>
            <a:off x="404927" y="265043"/>
            <a:ext cx="7109055" cy="777373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/>
              <a:t>Data Set – Carbon Footprint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E1C6CA8-EDC3-E64B-8618-D8128A550EE8}"/>
              </a:ext>
            </a:extLst>
          </p:cNvPr>
          <p:cNvSpPr txBox="1">
            <a:spLocks/>
          </p:cNvSpPr>
          <p:nvPr/>
        </p:nvSpPr>
        <p:spPr>
          <a:xfrm>
            <a:off x="5181600" y="265043"/>
            <a:ext cx="6245352" cy="1207422"/>
          </a:xfrm>
          <a:prstGeom prst="rect">
            <a:avLst/>
          </a:prstGeom>
        </p:spPr>
        <p:txBody>
          <a:bodyPr>
            <a:normAutofit/>
          </a:bodyPr>
          <a:lstStyle>
            <a:lvl1pPr marL="283464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11024E7D-C741-584C-A6F8-9B92FE0AB113}"/>
              </a:ext>
            </a:extLst>
          </p:cNvPr>
          <p:cNvSpPr txBox="1">
            <a:spLocks/>
          </p:cNvSpPr>
          <p:nvPr/>
        </p:nvSpPr>
        <p:spPr>
          <a:xfrm>
            <a:off x="6807378" y="4096511"/>
            <a:ext cx="4860366" cy="204825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>
            <a:normAutofit/>
          </a:bodyPr>
          <a:lstStyle>
            <a:lvl1pPr marL="283464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>
                <a:solidFill>
                  <a:schemeClr val="bg1"/>
                </a:solidFill>
              </a:rPr>
              <a:t>”Look-up” table for each of the 27 activities showing: </a:t>
            </a:r>
          </a:p>
          <a:p>
            <a:pPr marL="342900" indent="-342900"/>
            <a:r>
              <a:rPr lang="en-US" sz="2400" b="1">
                <a:solidFill>
                  <a:schemeClr val="bg1"/>
                </a:solidFill>
              </a:rPr>
              <a:t>Carbon Footprint for an activity+  energy source combination</a:t>
            </a:r>
          </a:p>
          <a:p>
            <a:pPr marL="0" indent="0">
              <a:buNone/>
            </a:pPr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2608410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B2CE81-40ED-5A43-987E-FE128FBBD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691" y="643466"/>
            <a:ext cx="9121309" cy="47437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474" y="643466"/>
            <a:ext cx="2652999" cy="1404790"/>
          </a:xfrm>
        </p:spPr>
        <p:txBody>
          <a:bodyPr anchor="b">
            <a:noAutofit/>
          </a:bodyPr>
          <a:lstStyle/>
          <a:p>
            <a:pPr algn="r"/>
            <a:r>
              <a:rPr lang="en-US" sz="3200" b="1" dirty="0"/>
              <a:t>Data Wrangling using R</a:t>
            </a:r>
          </a:p>
        </p:txBody>
      </p:sp>
    </p:spTree>
    <p:extLst>
      <p:ext uri="{BB962C8B-B14F-4D97-AF65-F5344CB8AC3E}">
        <p14:creationId xmlns:p14="http://schemas.microsoft.com/office/powerpoint/2010/main" val="743377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571" y="643466"/>
            <a:ext cx="3471333" cy="1861990"/>
          </a:xfrm>
        </p:spPr>
        <p:txBody>
          <a:bodyPr anchor="b">
            <a:normAutofit/>
          </a:bodyPr>
          <a:lstStyle/>
          <a:p>
            <a:pPr algn="r"/>
            <a:r>
              <a:rPr lang="en-US" sz="3200" b="1"/>
              <a:t>Data Wrangling Logic &amp;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8225" y="643466"/>
            <a:ext cx="7845552" cy="5556166"/>
          </a:xfrm>
        </p:spPr>
        <p:txBody>
          <a:bodyPr>
            <a:noAutofit/>
          </a:bodyPr>
          <a:lstStyle/>
          <a:p>
            <a:r>
              <a:rPr lang="en-US" sz="2200"/>
              <a:t>Assume if a 1 exists for a particular activity, it should exist for all activities that use that energy source</a:t>
            </a:r>
          </a:p>
          <a:p>
            <a:r>
              <a:rPr lang="en-US" sz="2200"/>
              <a:t>Set energy source usage data to 1 &amp; 0 across all individuals &amp; activities</a:t>
            </a:r>
          </a:p>
          <a:p>
            <a:r>
              <a:rPr lang="en-US" sz="2200"/>
              <a:t>Calculate Total Carbon Footprint (TCF) for each record</a:t>
            </a:r>
          </a:p>
          <a:p>
            <a:pPr lvl="1"/>
            <a:r>
              <a:rPr lang="en-US" sz="2000" b="1"/>
              <a:t>(Consumption * Activity Indicator (y = 1 / n = 0) * CF)</a:t>
            </a:r>
          </a:p>
          <a:p>
            <a:r>
              <a:rPr lang="en-US" sz="2200"/>
              <a:t>Calculate Average Carbon Footprint (ACF) for each record</a:t>
            </a:r>
          </a:p>
          <a:p>
            <a:pPr lvl="1"/>
            <a:r>
              <a:rPr lang="en-US" sz="2000" b="1"/>
              <a:t>TCF / # of energy sources for that activity</a:t>
            </a:r>
          </a:p>
          <a:p>
            <a:r>
              <a:rPr lang="en-US" sz="2200"/>
              <a:t>For blank values of Consumption, assume the Carbon Footprint is 0</a:t>
            </a:r>
            <a:endParaRPr lang="en-US" sz="2200">
              <a:highlight>
                <a:srgbClr val="FF0000"/>
              </a:highlight>
            </a:endParaRPr>
          </a:p>
          <a:p>
            <a:r>
              <a:rPr lang="en-US" sz="2200"/>
              <a:t>For blank values of quality of life importance, populate it with the mean value – across all individuals – for the given activity</a:t>
            </a:r>
          </a:p>
        </p:txBody>
      </p:sp>
    </p:spTree>
    <p:extLst>
      <p:ext uri="{BB962C8B-B14F-4D97-AF65-F5344CB8AC3E}">
        <p14:creationId xmlns:p14="http://schemas.microsoft.com/office/powerpoint/2010/main" val="3175842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556" y="643466"/>
            <a:ext cx="3155332" cy="3992329"/>
          </a:xfrm>
        </p:spPr>
        <p:txBody>
          <a:bodyPr anchor="b">
            <a:normAutofit fontScale="90000"/>
          </a:bodyPr>
          <a:lstStyle/>
          <a:p>
            <a:pPr algn="r"/>
            <a:r>
              <a:rPr lang="en-US" b="1" dirty="0"/>
              <a:t>Whole Group</a:t>
            </a:r>
            <a:br>
              <a:rPr lang="en-US" b="1" dirty="0"/>
            </a:br>
            <a:r>
              <a:rPr lang="en-US" b="1" dirty="0"/>
              <a:t>before</a:t>
            </a:r>
            <a:br>
              <a:rPr lang="en-US" b="1" dirty="0"/>
            </a:br>
            <a:r>
              <a:rPr lang="en-US" b="1" dirty="0"/>
              <a:t>Optimization: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 QoL,</a:t>
            </a:r>
            <a:br>
              <a:rPr lang="en-US" b="1" dirty="0"/>
            </a:br>
            <a:r>
              <a:rPr lang="en-US" b="1" dirty="0"/>
              <a:t>Consumption</a:t>
            </a:r>
            <a:br>
              <a:rPr lang="en-US" b="1" dirty="0"/>
            </a:br>
            <a:r>
              <a:rPr lang="en-US" b="1" dirty="0"/>
              <a:t>&amp; ACF</a:t>
            </a:r>
            <a:br>
              <a:rPr lang="en-US" b="1" dirty="0"/>
            </a:br>
            <a:r>
              <a:rPr lang="en-US" b="1" dirty="0"/>
              <a:t>by Activity</a:t>
            </a:r>
            <a:br>
              <a:rPr lang="en-US" sz="3200" b="1" dirty="0"/>
            </a:br>
            <a:endParaRPr lang="en-US" sz="3200" b="1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FA46022-85AD-974C-BEED-64F6113899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335" y="318977"/>
            <a:ext cx="8165805" cy="5869172"/>
          </a:xfrm>
        </p:spPr>
      </p:pic>
    </p:spTree>
    <p:extLst>
      <p:ext uri="{BB962C8B-B14F-4D97-AF65-F5344CB8AC3E}">
        <p14:creationId xmlns:p14="http://schemas.microsoft.com/office/powerpoint/2010/main" val="3190557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556" y="643465"/>
            <a:ext cx="3176597" cy="3907269"/>
          </a:xfrm>
        </p:spPr>
        <p:txBody>
          <a:bodyPr anchor="b">
            <a:normAutofit fontScale="90000"/>
          </a:bodyPr>
          <a:lstStyle/>
          <a:p>
            <a:pPr algn="r"/>
            <a:r>
              <a:rPr lang="en-US" b="1" dirty="0"/>
              <a:t>Individuals</a:t>
            </a:r>
            <a:br>
              <a:rPr lang="en-US" b="1" dirty="0"/>
            </a:br>
            <a:r>
              <a:rPr lang="en-US" b="1" dirty="0"/>
              <a:t>before</a:t>
            </a:r>
            <a:br>
              <a:rPr lang="en-US" b="1" dirty="0"/>
            </a:br>
            <a:r>
              <a:rPr lang="en-US" b="1" dirty="0"/>
              <a:t>Optimization: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QoL,</a:t>
            </a:r>
            <a:br>
              <a:rPr lang="en-US" b="1" dirty="0"/>
            </a:br>
            <a:r>
              <a:rPr lang="en-US" b="1" dirty="0"/>
              <a:t>Consumption,</a:t>
            </a:r>
            <a:br>
              <a:rPr lang="en-US" b="1" dirty="0"/>
            </a:br>
            <a:r>
              <a:rPr lang="en-US" b="1" dirty="0"/>
              <a:t>&amp; ACF</a:t>
            </a:r>
            <a:br>
              <a:rPr lang="en-US" b="1" dirty="0"/>
            </a:br>
            <a:r>
              <a:rPr lang="en-US" b="1" dirty="0"/>
              <a:t>by Activity</a:t>
            </a:r>
            <a:br>
              <a:rPr lang="en-US" sz="3200" b="1" dirty="0"/>
            </a:br>
            <a:endParaRPr lang="en-US" sz="3200" b="1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36CFEF6-CAFA-B348-9FB7-BD10916061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3805" y="340242"/>
            <a:ext cx="8016948" cy="5762846"/>
          </a:xfrm>
        </p:spPr>
      </p:pic>
    </p:spTree>
    <p:extLst>
      <p:ext uri="{BB962C8B-B14F-4D97-AF65-F5344CB8AC3E}">
        <p14:creationId xmlns:p14="http://schemas.microsoft.com/office/powerpoint/2010/main" val="3946067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F89080C-870E-BD4E-B454-C3E86CDA356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976745" y="1528665"/>
                <a:ext cx="2950463" cy="2927845"/>
              </a:xfrm>
            </p:spPr>
            <p:txBody>
              <a:bodyPr>
                <a:normAutofit fontScale="90000"/>
              </a:bodyPr>
              <a:lstStyle/>
              <a:p>
                <a:pPr/>
                <a:r>
                  <a:rPr lang="en-US" b="1" dirty="0"/>
                  <a:t>Trivial Approach</a:t>
                </a:r>
                <a:br>
                  <a:rPr lang="en-US" dirty="0"/>
                </a:b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baseline="-25000">
                          <a:latin typeface="Cambria Math" panose="02040503050406030204" pitchFamily="18" charset="0"/>
                        </a:rPr>
                        <m:t>𝑅𝑒𝑑𝑢𝑐𝑒𝑑</m:t>
                      </m:r>
                      <m:r>
                        <a:rPr lang="en-US" sz="1300" baseline="-25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baseline="-25000">
                          <a:latin typeface="Cambria Math" panose="02040503050406030204" pitchFamily="18" charset="0"/>
                        </a:rPr>
                        <m:t>𝐶𝐹</m:t>
                      </m:r>
                      <m:r>
                        <a:rPr lang="en-US" sz="1300" baseline="-2500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1300" i="1" baseline="-2500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𝐴𝑐𝑡𝑖𝑣𝑖𝑡𝑦</m:t>
                          </m:r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 ∈{</m:t>
                          </m:r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𝑆𝑒𝑡</m:t>
                          </m:r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𝐴𝑐𝑡𝑖𝑣𝑖𝑡𝑖𝑒𝑠</m:t>
                          </m:r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}</m:t>
                          </m:r>
                        </m:sub>
                        <m:sup/>
                        <m:e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𝐶𝑜𝑛𝑠𝑢𝑚𝑝𝑡𝑖𝑜𝑛</m:t>
                          </m:r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∗</m:t>
                          </m:r>
                          <m:d>
                            <m:dPr>
                              <m:ctrlPr>
                                <a:rPr lang="en-US" sz="1300" i="1" baseline="-2500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300" i="1" baseline="-2500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300" baseline="-25000">
                                      <a:latin typeface="Cambria Math" panose="02040503050406030204" pitchFamily="18" charset="0"/>
                                    </a:rPr>
                                    <m:t>𝐼𝑚𝑝𝑜𝑟𝑡𝑎𝑛𝑐𝑒</m:t>
                                  </m:r>
                                </m:num>
                                <m:den>
                                  <m:r>
                                    <a:rPr lang="en-US" sz="1300" baseline="-25000">
                                      <a:latin typeface="Cambria Math" panose="02040503050406030204" pitchFamily="18" charset="0"/>
                                    </a:rPr>
                                    <m:t>100</m:t>
                                  </m:r>
                                </m:den>
                              </m:f>
                            </m:e>
                          </m:d>
                          <m:r>
                            <a:rPr lang="en-US" sz="1300" baseline="-25000">
                              <a:latin typeface="Cambria Math" panose="02040503050406030204" pitchFamily="18" charset="0"/>
                            </a:rPr>
                            <m:t> ∀</m:t>
                          </m:r>
                        </m:e>
                      </m:nary>
                      <m:r>
                        <a:rPr lang="en-US" sz="1300" baseline="-25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b="0" i="1" baseline="-25000" smtClean="0">
                          <a:latin typeface="Cambria Math" panose="02040503050406030204" pitchFamily="18" charset="0"/>
                        </a:rPr>
                        <m:t>𝐴𝑙𝑙</m:t>
                      </m:r>
                      <m:r>
                        <a:rPr lang="en-US" sz="1300" b="0" i="1" baseline="-2500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baseline="-25000">
                          <a:latin typeface="Cambria Math" panose="02040503050406030204" pitchFamily="18" charset="0"/>
                        </a:rPr>
                        <m:t>𝑖𝑛𝑑𝑖𝑣𝑖𝑑𝑢𝑎𝑙𝑠</m:t>
                      </m:r>
                      <m:r>
                        <a:rPr lang="en-US" sz="1300" baseline="-25000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br>
                  <a:rPr lang="en-US" sz="1300" dirty="0"/>
                </a:br>
                <a:br>
                  <a:rPr lang="en-US" sz="1300" dirty="0"/>
                </a:br>
                <a:endParaRPr lang="en-US" sz="1300" dirty="0"/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F89080C-870E-BD4E-B454-C3E86CDA35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976745" y="1528665"/>
                <a:ext cx="2950463" cy="2927845"/>
              </a:xfrm>
              <a:blipFill>
                <a:blip r:embed="rId2"/>
                <a:stretch>
                  <a:fillRect l="-19313" t="-3896" r="-10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AE9FC627-FFAE-F544-A4BE-19A8429AD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699" y="401786"/>
            <a:ext cx="6884555" cy="550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24052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{993FCBA5-5B84-5C41-9DFF-C3360904DB0C}tf10001071</Template>
  <TotalTime>3257</TotalTime>
  <Words>515</Words>
  <Application>Microsoft Macintosh PowerPoint</Application>
  <PresentationFormat>Widescreen</PresentationFormat>
  <Paragraphs>104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Cambria Math</vt:lpstr>
      <vt:lpstr>Century Schoolbook</vt:lpstr>
      <vt:lpstr>Corbel</vt:lpstr>
      <vt:lpstr>Headlines</vt:lpstr>
      <vt:lpstr>Live green &amp;  Live Happy</vt:lpstr>
      <vt:lpstr>Background Information&amp;  Problem Statement</vt:lpstr>
      <vt:lpstr>PowerPoint Presentation</vt:lpstr>
      <vt:lpstr>PowerPoint Presentation</vt:lpstr>
      <vt:lpstr>Data Wrangling using R</vt:lpstr>
      <vt:lpstr>Data Wrangling Logic &amp; Approach</vt:lpstr>
      <vt:lpstr>Whole Group before Optimization:   QoL, Consumption &amp; ACF by Activity </vt:lpstr>
      <vt:lpstr>Individuals before Optimization:  QoL, Consumption, &amp; ACF by Activity </vt:lpstr>
      <vt:lpstr>Trivial Approach  Reduced CF=∑2_(Activity ∈{Set of Activities})▒〖Consumption∗(Importance/100)  ∀〗  All individuals    </vt:lpstr>
      <vt:lpstr>Constraints &amp; Optimization Logic</vt:lpstr>
      <vt:lpstr>Optimization using R</vt:lpstr>
      <vt:lpstr>Whole Group after Optimization:   QoL, Consumption &amp; ACF by Activity </vt:lpstr>
      <vt:lpstr>Individuals after Optimization:  QoL, Consumption, &amp; ACF by Activity </vt:lpstr>
      <vt:lpstr>Whole Group Before / After View of Consumption &amp; ACF  </vt:lpstr>
      <vt:lpstr>Individuals Before / After View of Consumption &amp;  ACF  </vt:lpstr>
      <vt:lpstr>Results Summary</vt:lpstr>
      <vt:lpstr>Work in Progress</vt:lpstr>
      <vt:lpstr>Insight, Limitations  &amp;  Lessons Learned</vt:lpstr>
      <vt:lpstr>Tools &amp; Works Cited</vt:lpstr>
      <vt:lpstr>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Here's your outline to get started</dc:title>
  <dc:creator>Shravani Mandalaparty</dc:creator>
  <cp:lastModifiedBy>Dante Burch</cp:lastModifiedBy>
  <cp:revision>67</cp:revision>
  <dcterms:created xsi:type="dcterms:W3CDTF">2018-11-29T23:20:10Z</dcterms:created>
  <dcterms:modified xsi:type="dcterms:W3CDTF">2018-12-04T21:35:23Z</dcterms:modified>
</cp:coreProperties>
</file>

<file path=docProps/thumbnail.jpeg>
</file>